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57" r:id="rId3"/>
    <p:sldId id="258" r:id="rId4"/>
    <p:sldId id="261" r:id="rId5"/>
    <p:sldId id="262" r:id="rId6"/>
    <p:sldId id="263" r:id="rId7"/>
    <p:sldId id="264" r:id="rId8"/>
    <p:sldId id="265" r:id="rId9"/>
    <p:sldId id="266" r:id="rId10"/>
    <p:sldId id="274" r:id="rId11"/>
    <p:sldId id="267" r:id="rId12"/>
    <p:sldId id="268" r:id="rId13"/>
    <p:sldId id="273" r:id="rId14"/>
    <p:sldId id="269" r:id="rId15"/>
    <p:sldId id="270" r:id="rId16"/>
    <p:sldId id="272" r:id="rId17"/>
    <p:sldId id="275" r:id="rId18"/>
    <p:sldId id="271"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55466" autoAdjust="0"/>
  </p:normalViewPr>
  <p:slideViewPr>
    <p:cSldViewPr snapToGrid="0">
      <p:cViewPr varScale="1">
        <p:scale>
          <a:sx n="37" d="100"/>
          <a:sy n="37" d="100"/>
        </p:scale>
        <p:origin x="1788" y="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B4B96B-F71A-442A-B287-5183E1624176}" type="datetimeFigureOut">
              <a:rPr lang="en-US" smtClean="0"/>
              <a:t>2/7/2023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530A9F-9490-40FF-A397-D8676CE1E6A5}" type="slidenum">
              <a:rPr lang="en-US" smtClean="0"/>
              <a:t>‹#›</a:t>
            </a:fld>
            <a:endParaRPr lang="en-US"/>
          </a:p>
        </p:txBody>
      </p:sp>
    </p:spTree>
    <p:extLst>
      <p:ext uri="{BB962C8B-B14F-4D97-AF65-F5344CB8AC3E}">
        <p14:creationId xmlns:p14="http://schemas.microsoft.com/office/powerpoint/2010/main" val="803914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none" dirty="0"/>
              <a:t>Joining us is Susan McDonald, Communications Manager at Hartford Healthcare, NESHCo Board Mentor, and longtime Lamplighter competitor and winner. Please also welcome David Ball, President of Ball Consulting Group, and recipient of the 2022 Excellence in Writing Lamplighter Award.</a:t>
            </a:r>
          </a:p>
          <a:p>
            <a:endParaRPr lang="en-US" u="none"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u="none" dirty="0"/>
              <a:t>Through this presentation, we will be providing an overview of the Lamplighter Awards competition and sharing simple tricks and tips to set you up for success this year.</a:t>
            </a:r>
          </a:p>
        </p:txBody>
      </p:sp>
      <p:sp>
        <p:nvSpPr>
          <p:cNvPr id="4" name="Slide Number Placeholder 3"/>
          <p:cNvSpPr>
            <a:spLocks noGrp="1"/>
          </p:cNvSpPr>
          <p:nvPr>
            <p:ph type="sldNum" sz="quarter" idx="5"/>
          </p:nvPr>
        </p:nvSpPr>
        <p:spPr/>
        <p:txBody>
          <a:bodyPr/>
          <a:lstStyle/>
          <a:p>
            <a:fld id="{BB530A9F-9490-40FF-A397-D8676CE1E6A5}" type="slidenum">
              <a:rPr lang="en-US" smtClean="0"/>
              <a:t>1</a:t>
            </a:fld>
            <a:endParaRPr lang="en-US"/>
          </a:p>
        </p:txBody>
      </p:sp>
    </p:spTree>
    <p:extLst>
      <p:ext uri="{BB962C8B-B14F-4D97-AF65-F5344CB8AC3E}">
        <p14:creationId xmlns:p14="http://schemas.microsoft.com/office/powerpoint/2010/main" val="23545671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none" dirty="0"/>
              <a:t>In-house vs agency? What is it and does it matter?</a:t>
            </a:r>
          </a:p>
          <a:p>
            <a:endParaRPr lang="en-US" u="none" dirty="0"/>
          </a:p>
          <a:p>
            <a:r>
              <a:rPr lang="en-US" u="none" dirty="0"/>
              <a:t>On certain categories you will be asked if your entry was produced in-house or by an agency. Was your submission produced by a hospital marketing or PR staff member/team? Or was an agency utilized for the campaign? </a:t>
            </a:r>
          </a:p>
          <a:p>
            <a:endParaRPr lang="en-US" u="none" dirty="0"/>
          </a:p>
          <a:p>
            <a:r>
              <a:rPr lang="en-US" u="none" dirty="0"/>
              <a:t>This is important and a required field. These categories are subdivided so that in-house entries are judges separately from agency-produced.</a:t>
            </a:r>
          </a:p>
          <a:p>
            <a:endParaRPr lang="en-US" u="none" dirty="0"/>
          </a:p>
          <a:p>
            <a:endParaRPr lang="en-US" u="none" dirty="0"/>
          </a:p>
          <a:p>
            <a:endParaRPr lang="en-US" u="none" dirty="0"/>
          </a:p>
          <a:p>
            <a:endParaRPr lang="en-US" u="none" dirty="0"/>
          </a:p>
        </p:txBody>
      </p:sp>
      <p:sp>
        <p:nvSpPr>
          <p:cNvPr id="4" name="Slide Number Placeholder 3"/>
          <p:cNvSpPr>
            <a:spLocks noGrp="1"/>
          </p:cNvSpPr>
          <p:nvPr>
            <p:ph type="sldNum" sz="quarter" idx="5"/>
          </p:nvPr>
        </p:nvSpPr>
        <p:spPr/>
        <p:txBody>
          <a:bodyPr/>
          <a:lstStyle/>
          <a:p>
            <a:fld id="{BB530A9F-9490-40FF-A397-D8676CE1E6A5}" type="slidenum">
              <a:rPr lang="en-US" smtClean="0"/>
              <a:t>10</a:t>
            </a:fld>
            <a:endParaRPr lang="en-US"/>
          </a:p>
        </p:txBody>
      </p:sp>
    </p:spTree>
    <p:extLst>
      <p:ext uri="{BB962C8B-B14F-4D97-AF65-F5344CB8AC3E}">
        <p14:creationId xmlns:p14="http://schemas.microsoft.com/office/powerpoint/2010/main" val="374878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none" dirty="0"/>
              <a:t>Q: </a:t>
            </a:r>
            <a:r>
              <a:rPr lang="en-US" b="0" u="none" dirty="0"/>
              <a:t>Our ad agency is located in New England, but one of our hospitals is located out of state. Can our agency enter our work for them in the Lamps?</a:t>
            </a:r>
          </a:p>
          <a:p>
            <a:r>
              <a:rPr lang="en-US" b="1" u="none" dirty="0"/>
              <a:t>A: </a:t>
            </a:r>
            <a:r>
              <a:rPr lang="en-US" b="0" u="none" dirty="0"/>
              <a:t>Yes – the competition is open to all public relations and marketing professionals employed by New England healthcare institutions, health plans, and agencies.</a:t>
            </a:r>
            <a:endParaRPr lang="en-US" b="1" u="none" dirty="0"/>
          </a:p>
        </p:txBody>
      </p:sp>
      <p:sp>
        <p:nvSpPr>
          <p:cNvPr id="4" name="Slide Number Placeholder 3"/>
          <p:cNvSpPr>
            <a:spLocks noGrp="1"/>
          </p:cNvSpPr>
          <p:nvPr>
            <p:ph type="sldNum" sz="quarter" idx="5"/>
          </p:nvPr>
        </p:nvSpPr>
        <p:spPr/>
        <p:txBody>
          <a:bodyPr/>
          <a:lstStyle/>
          <a:p>
            <a:fld id="{BB530A9F-9490-40FF-A397-D8676CE1E6A5}" type="slidenum">
              <a:rPr lang="en-US" smtClean="0"/>
              <a:t>11</a:t>
            </a:fld>
            <a:endParaRPr lang="en-US"/>
          </a:p>
        </p:txBody>
      </p:sp>
    </p:spTree>
    <p:extLst>
      <p:ext uri="{BB962C8B-B14F-4D97-AF65-F5344CB8AC3E}">
        <p14:creationId xmlns:p14="http://schemas.microsoft.com/office/powerpoint/2010/main" val="26060546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none" dirty="0"/>
              <a:t>Q:</a:t>
            </a:r>
            <a:r>
              <a:rPr lang="en-US" b="0" u="none" dirty="0"/>
              <a:t> We’d like to enter a campaign that was started in late 2021 but we don’t know if its eligible for the 2023 Lamplighter Awards. What is the timeframe for campaigns to qualify?</a:t>
            </a:r>
          </a:p>
          <a:p>
            <a:r>
              <a:rPr lang="en-US" b="1" u="none" dirty="0"/>
              <a:t>A:</a:t>
            </a:r>
            <a:r>
              <a:rPr lang="en-US" b="0" u="none" dirty="0"/>
              <a:t> Eligible entries must have been produced and/or completed, and must include measured results, between October 1, 2021 and January 31, 2023.</a:t>
            </a:r>
            <a:endParaRPr lang="en-US" b="1" u="none" dirty="0"/>
          </a:p>
        </p:txBody>
      </p:sp>
      <p:sp>
        <p:nvSpPr>
          <p:cNvPr id="4" name="Slide Number Placeholder 3"/>
          <p:cNvSpPr>
            <a:spLocks noGrp="1"/>
          </p:cNvSpPr>
          <p:nvPr>
            <p:ph type="sldNum" sz="quarter" idx="5"/>
          </p:nvPr>
        </p:nvSpPr>
        <p:spPr/>
        <p:txBody>
          <a:bodyPr/>
          <a:lstStyle/>
          <a:p>
            <a:fld id="{BB530A9F-9490-40FF-A397-D8676CE1E6A5}" type="slidenum">
              <a:rPr lang="en-US" smtClean="0"/>
              <a:t>12</a:t>
            </a:fld>
            <a:endParaRPr lang="en-US"/>
          </a:p>
        </p:txBody>
      </p:sp>
    </p:spTree>
    <p:extLst>
      <p:ext uri="{BB962C8B-B14F-4D97-AF65-F5344CB8AC3E}">
        <p14:creationId xmlns:p14="http://schemas.microsoft.com/office/powerpoint/2010/main" val="40040819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none" dirty="0"/>
              <a:t>Q:</a:t>
            </a:r>
            <a:r>
              <a:rPr lang="en-US" b="0" u="none" dirty="0"/>
              <a:t> Our campaign could be considered for 2 or more categories. How do we pick which category is the best fit? Can we submit to multiple categories?</a:t>
            </a:r>
          </a:p>
          <a:p>
            <a:r>
              <a:rPr lang="en-US" b="1" u="none" dirty="0"/>
              <a:t>A: </a:t>
            </a:r>
            <a:r>
              <a:rPr lang="en-US" b="0" u="none" dirty="0"/>
              <a:t>Your campaign doesn’t need to be limited to just one category! We welcome submissions to multiple categories. Just be mindful about the criteria for each and tailor your entry accordingly.</a:t>
            </a:r>
            <a:endParaRPr lang="en-US" b="1" u="none" dirty="0"/>
          </a:p>
        </p:txBody>
      </p:sp>
      <p:sp>
        <p:nvSpPr>
          <p:cNvPr id="4" name="Slide Number Placeholder 3"/>
          <p:cNvSpPr>
            <a:spLocks noGrp="1"/>
          </p:cNvSpPr>
          <p:nvPr>
            <p:ph type="sldNum" sz="quarter" idx="5"/>
          </p:nvPr>
        </p:nvSpPr>
        <p:spPr/>
        <p:txBody>
          <a:bodyPr/>
          <a:lstStyle/>
          <a:p>
            <a:fld id="{BB530A9F-9490-40FF-A397-D8676CE1E6A5}" type="slidenum">
              <a:rPr lang="en-US" smtClean="0"/>
              <a:t>13</a:t>
            </a:fld>
            <a:endParaRPr lang="en-US"/>
          </a:p>
        </p:txBody>
      </p:sp>
    </p:spTree>
    <p:extLst>
      <p:ext uri="{BB962C8B-B14F-4D97-AF65-F5344CB8AC3E}">
        <p14:creationId xmlns:p14="http://schemas.microsoft.com/office/powerpoint/2010/main" val="36420824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u="none" dirty="0"/>
              <a:t>How are the lamplighters judged?</a:t>
            </a:r>
          </a:p>
          <a:p>
            <a:endParaRPr lang="en-US" b="0" u="none" dirty="0"/>
          </a:p>
          <a:p>
            <a:pPr marL="171450" indent="-171450">
              <a:buFont typeface="Arial" panose="020B0604020202020204" pitchFamily="34" charset="0"/>
              <a:buChar char="•"/>
            </a:pPr>
            <a:r>
              <a:rPr lang="en-US" b="0" u="none" dirty="0"/>
              <a:t>NESHCo reaches out to our sister organizations, other SHSMD Chapters, to recruit our peer review judges. </a:t>
            </a:r>
          </a:p>
          <a:p>
            <a:pPr marL="171450" indent="-171450">
              <a:buFont typeface="Arial" panose="020B0604020202020204" pitchFamily="34" charset="0"/>
              <a:buChar char="•"/>
            </a:pPr>
            <a:r>
              <a:rPr lang="en-US" b="0" u="none" dirty="0"/>
              <a:t>Each entry is judged by at least two judges, who are also responsible for judging the entire category. </a:t>
            </a:r>
          </a:p>
          <a:p>
            <a:pPr marL="171450" indent="-171450">
              <a:buFont typeface="Arial" panose="020B0604020202020204" pitchFamily="34" charset="0"/>
              <a:buChar char="•"/>
            </a:pPr>
            <a:r>
              <a:rPr lang="en-US" b="0" u="none" dirty="0"/>
              <a:t>Judges are assigned based upon their professional experience and expertise. </a:t>
            </a:r>
          </a:p>
          <a:p>
            <a:pPr marL="171450" indent="-171450">
              <a:buFont typeface="Arial" panose="020B0604020202020204" pitchFamily="34" charset="0"/>
              <a:buChar char="•"/>
            </a:pPr>
            <a:endParaRPr lang="en-US" b="0" u="none" dirty="0"/>
          </a:p>
          <a:p>
            <a:pPr marL="0" indent="0">
              <a:buFont typeface="Arial" panose="020B0604020202020204" pitchFamily="34" charset="0"/>
              <a:buNone/>
            </a:pPr>
            <a:r>
              <a:rPr lang="en-US" b="0" u="none" dirty="0"/>
              <a:t>NESHCo is also frequently asked to recruit volunteers to help peer review for these sister societies. Please consider becoming a peer review judge and help keep this reciprocal program going! It is also a great opportunity to learn from your peers across the country.</a:t>
            </a:r>
          </a:p>
        </p:txBody>
      </p:sp>
      <p:sp>
        <p:nvSpPr>
          <p:cNvPr id="4" name="Slide Number Placeholder 3"/>
          <p:cNvSpPr>
            <a:spLocks noGrp="1"/>
          </p:cNvSpPr>
          <p:nvPr>
            <p:ph type="sldNum" sz="quarter" idx="5"/>
          </p:nvPr>
        </p:nvSpPr>
        <p:spPr/>
        <p:txBody>
          <a:bodyPr/>
          <a:lstStyle/>
          <a:p>
            <a:fld id="{BB530A9F-9490-40FF-A397-D8676CE1E6A5}" type="slidenum">
              <a:rPr lang="en-US" smtClean="0"/>
              <a:t>14</a:t>
            </a:fld>
            <a:endParaRPr lang="en-US"/>
          </a:p>
        </p:txBody>
      </p:sp>
    </p:spTree>
    <p:extLst>
      <p:ext uri="{BB962C8B-B14F-4D97-AF65-F5344CB8AC3E}">
        <p14:creationId xmlns:p14="http://schemas.microsoft.com/office/powerpoint/2010/main" val="31136279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none" dirty="0"/>
              <a:t>Who is eligible for the Best in New England Lamp?</a:t>
            </a:r>
          </a:p>
          <a:p>
            <a:endParaRPr lang="en-US" u="none" dirty="0"/>
          </a:p>
          <a:p>
            <a:r>
              <a:rPr lang="en-US" u="none" dirty="0"/>
              <a:t>The Best in New England winner is selected from the 5 top-scoring Gold entries.</a:t>
            </a:r>
          </a:p>
          <a:p>
            <a:endParaRPr lang="en-US" u="none" dirty="0"/>
          </a:p>
          <a:p>
            <a:r>
              <a:rPr lang="en-US" u="none" dirty="0"/>
              <a:t>These entries are reviewed again by a separate panel of judges, who then rank-vote their choice for the Best in New England Lamplighter</a:t>
            </a:r>
          </a:p>
        </p:txBody>
      </p:sp>
      <p:sp>
        <p:nvSpPr>
          <p:cNvPr id="4" name="Slide Number Placeholder 3"/>
          <p:cNvSpPr>
            <a:spLocks noGrp="1"/>
          </p:cNvSpPr>
          <p:nvPr>
            <p:ph type="sldNum" sz="quarter" idx="5"/>
          </p:nvPr>
        </p:nvSpPr>
        <p:spPr/>
        <p:txBody>
          <a:bodyPr/>
          <a:lstStyle/>
          <a:p>
            <a:fld id="{BB530A9F-9490-40FF-A397-D8676CE1E6A5}" type="slidenum">
              <a:rPr lang="en-US" smtClean="0"/>
              <a:t>15</a:t>
            </a:fld>
            <a:endParaRPr lang="en-US"/>
          </a:p>
        </p:txBody>
      </p:sp>
    </p:spTree>
    <p:extLst>
      <p:ext uri="{BB962C8B-B14F-4D97-AF65-F5344CB8AC3E}">
        <p14:creationId xmlns:p14="http://schemas.microsoft.com/office/powerpoint/2010/main" val="42428285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none" dirty="0"/>
              <a:t>Who is eligible for the Excellence in Writing Lamplighter?</a:t>
            </a:r>
          </a:p>
          <a:p>
            <a:endParaRPr lang="en-US" u="none" dirty="0"/>
          </a:p>
          <a:p>
            <a:r>
              <a:rPr lang="en-US" u="none" dirty="0"/>
              <a:t>The Excellence in Writing winner is selected from the 5 top-scoring Gold entries across the Excellence in Writing categories.</a:t>
            </a:r>
          </a:p>
          <a:p>
            <a:endParaRPr lang="en-US" u="none" dirty="0"/>
          </a:p>
          <a:p>
            <a:r>
              <a:rPr lang="en-US" u="none" dirty="0"/>
              <a:t>These entries are reviewed again by a separate panel of judges, who then rank-vote their choice for the Excellence in Writing Lamplighter.</a:t>
            </a:r>
          </a:p>
          <a:p>
            <a:endParaRPr lang="en-US" dirty="0"/>
          </a:p>
        </p:txBody>
      </p:sp>
      <p:sp>
        <p:nvSpPr>
          <p:cNvPr id="4" name="Slide Number Placeholder 3"/>
          <p:cNvSpPr>
            <a:spLocks noGrp="1"/>
          </p:cNvSpPr>
          <p:nvPr>
            <p:ph type="sldNum" sz="quarter" idx="5"/>
          </p:nvPr>
        </p:nvSpPr>
        <p:spPr/>
        <p:txBody>
          <a:bodyPr/>
          <a:lstStyle/>
          <a:p>
            <a:fld id="{BB530A9F-9490-40FF-A397-D8676CE1E6A5}" type="slidenum">
              <a:rPr lang="en-US" smtClean="0"/>
              <a:t>16</a:t>
            </a:fld>
            <a:endParaRPr lang="en-US"/>
          </a:p>
        </p:txBody>
      </p:sp>
    </p:spTree>
    <p:extLst>
      <p:ext uri="{BB962C8B-B14F-4D97-AF65-F5344CB8AC3E}">
        <p14:creationId xmlns:p14="http://schemas.microsoft.com/office/powerpoint/2010/main" val="42654289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none" dirty="0"/>
              <a:t>We are fortunate to have the 2022 Excellence in Writing Award Winner, David Ball joining us.</a:t>
            </a:r>
          </a:p>
          <a:p>
            <a:endParaRPr lang="en-US" u="none" dirty="0"/>
          </a:p>
          <a:p>
            <a:r>
              <a:rPr lang="en-US" u="none" dirty="0"/>
              <a:t>Ball Consulting Group received the Excellence in Writing Award for their entry </a:t>
            </a:r>
            <a:r>
              <a:rPr lang="en-US" i="1" u="none" dirty="0"/>
              <a:t>Reversing the Public Charge Rule </a:t>
            </a:r>
            <a:r>
              <a:rPr lang="en-US" i="0" u="none" dirty="0"/>
              <a:t>in the category, Excellence in Writing: Other.</a:t>
            </a:r>
          </a:p>
          <a:p>
            <a:endParaRPr lang="en-US" i="0" u="none" dirty="0"/>
          </a:p>
          <a:p>
            <a:r>
              <a:rPr lang="en-US" i="0" u="none" dirty="0"/>
              <a:t>To share a bit about this entry:</a:t>
            </a:r>
          </a:p>
          <a:p>
            <a:endParaRPr lang="en-US" i="0" u="none" dirty="0"/>
          </a:p>
          <a:p>
            <a:r>
              <a:rPr lang="en-US" i="1" u="none" dirty="0"/>
              <a:t>In February 2021, Ball Consulting Group placed an op-ed in Morning Consult for a CEO to join the chorus of activists calling on President Biden to reverse a harmful expansion of the public charge rule and restore immigrants’ access to lifesaving public benefits. The rule was rescinded in March 2021.</a:t>
            </a:r>
          </a:p>
        </p:txBody>
      </p:sp>
      <p:sp>
        <p:nvSpPr>
          <p:cNvPr id="4" name="Slide Number Placeholder 3"/>
          <p:cNvSpPr>
            <a:spLocks noGrp="1"/>
          </p:cNvSpPr>
          <p:nvPr>
            <p:ph type="sldNum" sz="quarter" idx="5"/>
          </p:nvPr>
        </p:nvSpPr>
        <p:spPr/>
        <p:txBody>
          <a:bodyPr/>
          <a:lstStyle/>
          <a:p>
            <a:fld id="{BB530A9F-9490-40FF-A397-D8676CE1E6A5}" type="slidenum">
              <a:rPr lang="en-US" smtClean="0"/>
              <a:t>17</a:t>
            </a:fld>
            <a:endParaRPr lang="en-US"/>
          </a:p>
        </p:txBody>
      </p:sp>
    </p:spTree>
    <p:extLst>
      <p:ext uri="{BB962C8B-B14F-4D97-AF65-F5344CB8AC3E}">
        <p14:creationId xmlns:p14="http://schemas.microsoft.com/office/powerpoint/2010/main" val="34602755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u="none" dirty="0"/>
          </a:p>
        </p:txBody>
      </p:sp>
      <p:sp>
        <p:nvSpPr>
          <p:cNvPr id="4" name="Slide Number Placeholder 3"/>
          <p:cNvSpPr>
            <a:spLocks noGrp="1"/>
          </p:cNvSpPr>
          <p:nvPr>
            <p:ph type="sldNum" sz="quarter" idx="5"/>
          </p:nvPr>
        </p:nvSpPr>
        <p:spPr/>
        <p:txBody>
          <a:bodyPr/>
          <a:lstStyle/>
          <a:p>
            <a:fld id="{BB530A9F-9490-40FF-A397-D8676CE1E6A5}" type="slidenum">
              <a:rPr lang="en-US" smtClean="0"/>
              <a:t>18</a:t>
            </a:fld>
            <a:endParaRPr lang="en-US"/>
          </a:p>
        </p:txBody>
      </p:sp>
    </p:spTree>
    <p:extLst>
      <p:ext uri="{BB962C8B-B14F-4D97-AF65-F5344CB8AC3E}">
        <p14:creationId xmlns:p14="http://schemas.microsoft.com/office/powerpoint/2010/main" val="38857821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To begin, here are important dates and deadlines to keep in mind over the next few weeks. While the Early Bird and Standard deadlines has now passed, there is still time to submit your Lamplighter Awards! </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Our final deadline comes each year in mid-February. We move quickly to get submissions reviewed and scored. Winners will be contacted in early March, but we will all have to wait until the Annual Lamplighter Awards Gala to reveal winner placements.</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The Lamplighter Awards Gala will be held during the 2023 Annual Conference in Boston on Wednesday, June 3</a:t>
            </a:r>
            <a:r>
              <a:rPr lang="en-US" baseline="30000" dirty="0"/>
              <a:t>rd</a:t>
            </a:r>
            <a:r>
              <a:rPr lang="en-US" dirty="0"/>
              <a:t>.</a:t>
            </a:r>
          </a:p>
        </p:txBody>
      </p:sp>
      <p:sp>
        <p:nvSpPr>
          <p:cNvPr id="4" name="Slide Number Placeholder 3"/>
          <p:cNvSpPr>
            <a:spLocks noGrp="1"/>
          </p:cNvSpPr>
          <p:nvPr>
            <p:ph type="sldNum" sz="quarter" idx="5"/>
          </p:nvPr>
        </p:nvSpPr>
        <p:spPr/>
        <p:txBody>
          <a:bodyPr/>
          <a:lstStyle/>
          <a:p>
            <a:fld id="{BB530A9F-9490-40FF-A397-D8676CE1E6A5}" type="slidenum">
              <a:rPr lang="en-US" smtClean="0"/>
              <a:t>2</a:t>
            </a:fld>
            <a:endParaRPr lang="en-US"/>
          </a:p>
        </p:txBody>
      </p:sp>
    </p:spTree>
    <p:extLst>
      <p:ext uri="{BB962C8B-B14F-4D97-AF65-F5344CB8AC3E}">
        <p14:creationId xmlns:p14="http://schemas.microsoft.com/office/powerpoint/2010/main" val="31617465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latin typeface="CenturyGothic-BoldItalic"/>
              </a:rPr>
              <a:t>In 2022, we introduced a limited Lamplighter category to celebrate the Annual Conference theme each year. </a:t>
            </a:r>
          </a:p>
          <a:p>
            <a:pPr algn="l"/>
            <a:endParaRPr lang="en-US" sz="1800" b="0" i="0" u="none" strike="noStrike" baseline="0" dirty="0">
              <a:latin typeface="CenturyGothic-BoldItalic"/>
            </a:endParaRPr>
          </a:p>
          <a:p>
            <a:pPr algn="l"/>
            <a:r>
              <a:rPr lang="en-US" sz="1800" b="0" i="0" u="none" strike="noStrike" baseline="0" dirty="0">
                <a:latin typeface="CenturyGothic"/>
              </a:rPr>
              <a:t>For 2023, this category embodies the conference theme of </a:t>
            </a:r>
            <a:r>
              <a:rPr lang="en-US" sz="1800" b="0" i="1" u="none" strike="noStrike" baseline="0" dirty="0">
                <a:latin typeface="CenturyGothic"/>
              </a:rPr>
              <a:t>The Next Revolution</a:t>
            </a:r>
            <a:r>
              <a:rPr lang="en-US" sz="1800" b="0" i="0" u="none" strike="noStrike" baseline="0" dirty="0">
                <a:latin typeface="CenturyGothic"/>
              </a:rPr>
              <a:t>. This theme looks closely at change: both revolutionary, impactful, and immediate change, and evolutionary, methodical, and adaptive change. As communicators, it is ultimately important to understand what is happening in our communities, and how to act appropriately. </a:t>
            </a:r>
          </a:p>
          <a:p>
            <a:pPr algn="l"/>
            <a:endParaRPr lang="en-US" sz="1800" b="0" i="0" u="none" strike="noStrike" baseline="0" dirty="0">
              <a:latin typeface="CenturyGothic"/>
            </a:endParaRPr>
          </a:p>
          <a:p>
            <a:pPr algn="l"/>
            <a:r>
              <a:rPr lang="en-US" sz="1800" b="0" i="0" u="none" strike="noStrike" baseline="0" dirty="0">
                <a:latin typeface="CenturyGothic"/>
              </a:rPr>
              <a:t>This entry should focus on what tactics you utilized to successfully connect with your community. How is this done differently in the past? What were the seen or unseen needs of your community? How did your vision take shape over time?</a:t>
            </a:r>
            <a:endParaRPr lang="en-US" dirty="0"/>
          </a:p>
        </p:txBody>
      </p:sp>
      <p:sp>
        <p:nvSpPr>
          <p:cNvPr id="4" name="Slide Number Placeholder 3"/>
          <p:cNvSpPr>
            <a:spLocks noGrp="1"/>
          </p:cNvSpPr>
          <p:nvPr>
            <p:ph type="sldNum" sz="quarter" idx="5"/>
          </p:nvPr>
        </p:nvSpPr>
        <p:spPr/>
        <p:txBody>
          <a:bodyPr/>
          <a:lstStyle/>
          <a:p>
            <a:fld id="{BB530A9F-9490-40FF-A397-D8676CE1E6A5}" type="slidenum">
              <a:rPr lang="en-US" smtClean="0"/>
              <a:t>3</a:t>
            </a:fld>
            <a:endParaRPr lang="en-US"/>
          </a:p>
        </p:txBody>
      </p:sp>
    </p:spTree>
    <p:extLst>
      <p:ext uri="{BB962C8B-B14F-4D97-AF65-F5344CB8AC3E}">
        <p14:creationId xmlns:p14="http://schemas.microsoft.com/office/powerpoint/2010/main" val="42569567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none" dirty="0"/>
              <a:t>Successful entries keep in mind these three components:</a:t>
            </a:r>
          </a:p>
          <a:p>
            <a:endParaRPr lang="en-US" u="none" dirty="0"/>
          </a:p>
          <a:p>
            <a:pPr marL="171450" indent="-171450">
              <a:buFont typeface="Arial" panose="020B0604020202020204" pitchFamily="34" charset="0"/>
              <a:buChar char="•"/>
            </a:pPr>
            <a:r>
              <a:rPr lang="en-US" u="none" dirty="0"/>
              <a:t>The </a:t>
            </a:r>
            <a:r>
              <a:rPr lang="en-US" b="1" u="none" dirty="0"/>
              <a:t>Strategy</a:t>
            </a:r>
            <a:r>
              <a:rPr lang="en-US" b="0" u="none" dirty="0"/>
              <a:t> of the project or initiative. What was your starting vision and goals?</a:t>
            </a:r>
          </a:p>
          <a:p>
            <a:pPr marL="171450" indent="-171450">
              <a:buFont typeface="Arial" panose="020B0604020202020204" pitchFamily="34" charset="0"/>
              <a:buChar char="•"/>
            </a:pPr>
            <a:r>
              <a:rPr lang="en-US" b="0" u="none" dirty="0"/>
              <a:t>The </a:t>
            </a:r>
            <a:r>
              <a:rPr lang="en-US" b="1" u="none" dirty="0"/>
              <a:t>Creative </a:t>
            </a:r>
            <a:r>
              <a:rPr lang="en-US" b="0" u="none" dirty="0"/>
              <a:t>thought process and collateral. </a:t>
            </a:r>
          </a:p>
          <a:p>
            <a:pPr marL="171450" indent="-171450">
              <a:buFont typeface="Arial" panose="020B0604020202020204" pitchFamily="34" charset="0"/>
              <a:buChar char="•"/>
            </a:pPr>
            <a:r>
              <a:rPr lang="en-US" b="0" u="none" dirty="0"/>
              <a:t>And of course, the </a:t>
            </a:r>
            <a:r>
              <a:rPr lang="en-US" b="1" u="none" dirty="0"/>
              <a:t>Results </a:t>
            </a:r>
            <a:r>
              <a:rPr lang="en-US" b="0" u="none" dirty="0"/>
              <a:t>of the campaign, both qualitative and quantitative. </a:t>
            </a:r>
          </a:p>
          <a:p>
            <a:pPr marL="171450" indent="-171450">
              <a:buFont typeface="Arial" panose="020B0604020202020204" pitchFamily="34" charset="0"/>
              <a:buChar char="•"/>
            </a:pPr>
            <a:endParaRPr lang="en-US" b="0" u="none" dirty="0"/>
          </a:p>
          <a:p>
            <a:pPr marL="0" indent="0">
              <a:buFont typeface="Arial" panose="020B0604020202020204" pitchFamily="34" charset="0"/>
              <a:buNone/>
            </a:pPr>
            <a:endParaRPr lang="en-US" b="0" u="none" dirty="0"/>
          </a:p>
        </p:txBody>
      </p:sp>
      <p:sp>
        <p:nvSpPr>
          <p:cNvPr id="4" name="Slide Number Placeholder 3"/>
          <p:cNvSpPr>
            <a:spLocks noGrp="1"/>
          </p:cNvSpPr>
          <p:nvPr>
            <p:ph type="sldNum" sz="quarter" idx="5"/>
          </p:nvPr>
        </p:nvSpPr>
        <p:spPr/>
        <p:txBody>
          <a:bodyPr/>
          <a:lstStyle/>
          <a:p>
            <a:fld id="{BB530A9F-9490-40FF-A397-D8676CE1E6A5}" type="slidenum">
              <a:rPr lang="en-US" smtClean="0"/>
              <a:t>4</a:t>
            </a:fld>
            <a:endParaRPr lang="en-US"/>
          </a:p>
        </p:txBody>
      </p:sp>
    </p:spTree>
    <p:extLst>
      <p:ext uri="{BB962C8B-B14F-4D97-AF65-F5344CB8AC3E}">
        <p14:creationId xmlns:p14="http://schemas.microsoft.com/office/powerpoint/2010/main" val="34762590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none" dirty="0"/>
              <a:t>These are the 4 key sections of the Lamplighter submission form.</a:t>
            </a:r>
          </a:p>
          <a:p>
            <a:endParaRPr lang="en-US" u="none" dirty="0"/>
          </a:p>
          <a:p>
            <a:pPr marL="228600" indent="-228600">
              <a:buAutoNum type="arabicPeriod"/>
            </a:pPr>
            <a:r>
              <a:rPr lang="en-US" u="none" dirty="0"/>
              <a:t>The </a:t>
            </a:r>
            <a:r>
              <a:rPr lang="en-US" b="1" u="none" dirty="0"/>
              <a:t>Situation Analysis</a:t>
            </a:r>
            <a:r>
              <a:rPr lang="en-US" b="0" u="none" dirty="0"/>
              <a:t> sets the stage for your campaign. What was the purpose of this project? What were the needs, wants and challenges? In other words: the </a:t>
            </a:r>
            <a:r>
              <a:rPr lang="en-US" b="0" i="1" u="none" dirty="0"/>
              <a:t>WHY?</a:t>
            </a:r>
            <a:endParaRPr lang="en-US" b="0" u="none" dirty="0"/>
          </a:p>
          <a:p>
            <a:pPr marL="228600" indent="-228600">
              <a:buAutoNum type="arabicPeriod"/>
            </a:pPr>
            <a:r>
              <a:rPr lang="en-US" b="0" u="none" dirty="0"/>
              <a:t>Now that we understand why your project exists, we want to understand your mission. The </a:t>
            </a:r>
            <a:r>
              <a:rPr lang="en-US" b="1" u="none" dirty="0"/>
              <a:t>Statement of Objectives</a:t>
            </a:r>
            <a:r>
              <a:rPr lang="en-US" b="0" u="none" dirty="0"/>
              <a:t> helps us to understand exactly </a:t>
            </a:r>
            <a:r>
              <a:rPr lang="en-US" b="0" i="0" u="none" dirty="0"/>
              <a:t>what were the goals and objectives. What was your intention?</a:t>
            </a:r>
            <a:endParaRPr lang="en-US" b="1" i="0" u="none" dirty="0"/>
          </a:p>
          <a:p>
            <a:pPr marL="228600" indent="-228600">
              <a:buAutoNum type="arabicPeriod"/>
            </a:pPr>
            <a:r>
              <a:rPr lang="en-US" b="0" i="0" u="none" dirty="0"/>
              <a:t>Program</a:t>
            </a:r>
            <a:r>
              <a:rPr lang="en-US" b="1" i="0" u="none" dirty="0"/>
              <a:t> Planning and Strategy</a:t>
            </a:r>
            <a:r>
              <a:rPr lang="en-US" b="0" i="0" u="none" dirty="0"/>
              <a:t> will answer HOW? How did you accomplish these goals? Did you accomplish your original goals or did your plan change over time? Describe your thought process and key decisions that lead to the results.</a:t>
            </a:r>
            <a:endParaRPr lang="en-US" b="1" i="0" u="none" dirty="0"/>
          </a:p>
          <a:p>
            <a:pPr marL="228600" indent="-228600">
              <a:buAutoNum type="arabicPeriod"/>
            </a:pPr>
            <a:r>
              <a:rPr lang="en-US" b="0" i="0" u="none" dirty="0"/>
              <a:t>And lastly, the </a:t>
            </a:r>
            <a:r>
              <a:rPr lang="en-US" b="1" i="0" u="none" dirty="0"/>
              <a:t>Results</a:t>
            </a:r>
            <a:r>
              <a:rPr lang="en-US" b="0" i="0" u="none" dirty="0"/>
              <a:t>. It’s time to brag and tell us your successes. Be specific. Use charts, data, even anecdotal feedback is supportive. This information is of course confidential and will not be publicly shared. Let the numbers speak for themselves.</a:t>
            </a:r>
          </a:p>
        </p:txBody>
      </p:sp>
      <p:sp>
        <p:nvSpPr>
          <p:cNvPr id="4" name="Slide Number Placeholder 3"/>
          <p:cNvSpPr>
            <a:spLocks noGrp="1"/>
          </p:cNvSpPr>
          <p:nvPr>
            <p:ph type="sldNum" sz="quarter" idx="5"/>
          </p:nvPr>
        </p:nvSpPr>
        <p:spPr/>
        <p:txBody>
          <a:bodyPr/>
          <a:lstStyle/>
          <a:p>
            <a:fld id="{BB530A9F-9490-40FF-A397-D8676CE1E6A5}" type="slidenum">
              <a:rPr lang="en-US" smtClean="0"/>
              <a:t>5</a:t>
            </a:fld>
            <a:endParaRPr lang="en-US"/>
          </a:p>
        </p:txBody>
      </p:sp>
    </p:spTree>
    <p:extLst>
      <p:ext uri="{BB962C8B-B14F-4D97-AF65-F5344CB8AC3E}">
        <p14:creationId xmlns:p14="http://schemas.microsoft.com/office/powerpoint/2010/main" val="2116553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none" dirty="0"/>
              <a:t>What are the guiding rules of a submission?</a:t>
            </a:r>
          </a:p>
          <a:p>
            <a:endParaRPr lang="en-US" u="none" dirty="0"/>
          </a:p>
          <a:p>
            <a:pPr marL="228600" indent="-228600">
              <a:buAutoNum type="arabicParenR"/>
            </a:pPr>
            <a:r>
              <a:rPr lang="en-US" u="none" dirty="0"/>
              <a:t>Start with the </a:t>
            </a:r>
            <a:r>
              <a:rPr lang="en-US" b="1" u="none" dirty="0"/>
              <a:t>problem</a:t>
            </a:r>
            <a:r>
              <a:rPr lang="en-US" u="none" dirty="0"/>
              <a:t>. Whether it is as simple as getting a message out, or navigating crisis communications, we need to understand the problem before we can see the solution. How did your project start?</a:t>
            </a:r>
          </a:p>
          <a:p>
            <a:pPr marL="228600" indent="-228600">
              <a:buAutoNum type="arabicParenR"/>
            </a:pPr>
            <a:r>
              <a:rPr lang="en-US" b="0" u="none" dirty="0"/>
              <a:t>Think</a:t>
            </a:r>
            <a:r>
              <a:rPr lang="en-US" u="none" dirty="0"/>
              <a:t> </a:t>
            </a:r>
            <a:r>
              <a:rPr lang="en-US" b="1" u="none" dirty="0"/>
              <a:t>strategically </a:t>
            </a:r>
            <a:r>
              <a:rPr lang="en-US" b="0" u="none" dirty="0"/>
              <a:t>but be sure to guide</a:t>
            </a:r>
            <a:r>
              <a:rPr lang="en-US" u="none" dirty="0"/>
              <a:t> us through your thought process. You are telling us the story of your work. What do you want us to take away from your project?</a:t>
            </a:r>
          </a:p>
          <a:p>
            <a:pPr marL="228600" indent="-228600">
              <a:buAutoNum type="arabicParenR"/>
            </a:pPr>
            <a:r>
              <a:rPr lang="en-US" u="none" dirty="0"/>
              <a:t>Get organized and </a:t>
            </a:r>
            <a:r>
              <a:rPr lang="en-US" b="1" u="none" dirty="0"/>
              <a:t>make a plan</a:t>
            </a:r>
            <a:r>
              <a:rPr lang="en-US" b="0" u="none" dirty="0"/>
              <a:t>. The best way to approach your entry is to think ahead about what key points you want to highlight to the judges.</a:t>
            </a:r>
          </a:p>
          <a:p>
            <a:pPr marL="228600" indent="-228600">
              <a:buAutoNum type="arabicParenR"/>
            </a:pPr>
            <a:r>
              <a:rPr lang="en-US" b="1" u="none" dirty="0"/>
              <a:t>Create your entry. </a:t>
            </a:r>
            <a:r>
              <a:rPr lang="en-US" b="0" u="none" dirty="0"/>
              <a:t>It doesn’t have to be done in one sitting. You can save and pick up where you left off.</a:t>
            </a:r>
          </a:p>
          <a:p>
            <a:pPr marL="228600" indent="-228600">
              <a:buAutoNum type="arabicParenR"/>
            </a:pPr>
            <a:r>
              <a:rPr lang="en-US" b="0" u="none" dirty="0"/>
              <a:t>Stay on message. Don’t forget those key points you want the judges to take home.</a:t>
            </a:r>
          </a:p>
          <a:p>
            <a:pPr marL="228600" indent="-228600">
              <a:buAutoNum type="arabicParenR"/>
            </a:pPr>
            <a:r>
              <a:rPr lang="en-US" b="0" u="none" dirty="0"/>
              <a:t>Measure the results. Collect the data and feedback and package it up for the judges. </a:t>
            </a:r>
            <a:endParaRPr lang="en-US" b="1" u="none" dirty="0"/>
          </a:p>
          <a:p>
            <a:pPr marL="228600" indent="-228600">
              <a:buAutoNum type="arabicParenR"/>
            </a:pPr>
            <a:endParaRPr lang="en-US" u="none" dirty="0"/>
          </a:p>
          <a:p>
            <a:pPr marL="228600" indent="-228600">
              <a:buAutoNum type="arabicParenR"/>
            </a:pPr>
            <a:endParaRPr lang="en-US" u="none" dirty="0"/>
          </a:p>
          <a:p>
            <a:pPr marL="228600" indent="-228600">
              <a:buAutoNum type="arabicParenR"/>
            </a:pPr>
            <a:endParaRPr lang="en-US" u="none" dirty="0"/>
          </a:p>
        </p:txBody>
      </p:sp>
      <p:sp>
        <p:nvSpPr>
          <p:cNvPr id="4" name="Slide Number Placeholder 3"/>
          <p:cNvSpPr>
            <a:spLocks noGrp="1"/>
          </p:cNvSpPr>
          <p:nvPr>
            <p:ph type="sldNum" sz="quarter" idx="5"/>
          </p:nvPr>
        </p:nvSpPr>
        <p:spPr/>
        <p:txBody>
          <a:bodyPr/>
          <a:lstStyle/>
          <a:p>
            <a:fld id="{BB530A9F-9490-40FF-A397-D8676CE1E6A5}" type="slidenum">
              <a:rPr lang="en-US" smtClean="0"/>
              <a:t>6</a:t>
            </a:fld>
            <a:endParaRPr lang="en-US"/>
          </a:p>
        </p:txBody>
      </p:sp>
    </p:spTree>
    <p:extLst>
      <p:ext uri="{BB962C8B-B14F-4D97-AF65-F5344CB8AC3E}">
        <p14:creationId xmlns:p14="http://schemas.microsoft.com/office/powerpoint/2010/main" val="31642350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none" dirty="0"/>
              <a:t>What are some pro tips to keep in mind?</a:t>
            </a:r>
          </a:p>
          <a:p>
            <a:endParaRPr lang="en-US" u="none" dirty="0"/>
          </a:p>
          <a:p>
            <a:pPr marL="171450" indent="-171450">
              <a:buFont typeface="Arial" panose="020B0604020202020204" pitchFamily="34" charset="0"/>
              <a:buChar char="•"/>
            </a:pPr>
            <a:r>
              <a:rPr lang="en-US" u="none" dirty="0"/>
              <a:t>Outline objectives, goals, audiences, strategy, and execution ahead of writing your submission</a:t>
            </a:r>
          </a:p>
          <a:p>
            <a:pPr marL="171450" indent="-171450">
              <a:buFont typeface="Arial" panose="020B0604020202020204" pitchFamily="34" charset="0"/>
              <a:buChar char="•"/>
            </a:pPr>
            <a:r>
              <a:rPr lang="en-US" u="none" dirty="0"/>
              <a:t>Show the judges the data. Even if you didn’t achieve all your goals or even hit your original objectives. What made this campaign successful? What did you learn?</a:t>
            </a:r>
          </a:p>
          <a:p>
            <a:pPr marL="171450" indent="-171450">
              <a:buFont typeface="Arial" panose="020B0604020202020204" pitchFamily="34" charset="0"/>
              <a:buChar char="•"/>
            </a:pPr>
            <a:r>
              <a:rPr lang="en-US" u="none" dirty="0"/>
              <a:t>Allow for time to develop and review your entry. Again, you don’t have to write your submission all at once! It is always helpful to start a draft and then give some time to think and review.</a:t>
            </a:r>
          </a:p>
          <a:p>
            <a:pPr marL="171450" indent="-171450">
              <a:buFont typeface="Arial" panose="020B0604020202020204" pitchFamily="34" charset="0"/>
              <a:buChar char="•"/>
            </a:pPr>
            <a:r>
              <a:rPr lang="en-US" u="none" dirty="0"/>
              <a:t>Yes, choose the best entry for each category. But, also think about how your project fits into different categories. Can you look at your campaign from a different angle? Does it fit into just one category or multiple?</a:t>
            </a:r>
          </a:p>
          <a:p>
            <a:pPr marL="171450" indent="-171450">
              <a:buFont typeface="Arial" panose="020B0604020202020204" pitchFamily="34" charset="0"/>
              <a:buChar char="•"/>
            </a:pPr>
            <a:r>
              <a:rPr lang="en-US" u="none" dirty="0"/>
              <a:t>The judges reviewing the Lamplighters are our peers. Think about what you would want to see to fully understand, and appreciate, your own campaign.</a:t>
            </a:r>
          </a:p>
        </p:txBody>
      </p:sp>
      <p:sp>
        <p:nvSpPr>
          <p:cNvPr id="4" name="Slide Number Placeholder 3"/>
          <p:cNvSpPr>
            <a:spLocks noGrp="1"/>
          </p:cNvSpPr>
          <p:nvPr>
            <p:ph type="sldNum" sz="quarter" idx="5"/>
          </p:nvPr>
        </p:nvSpPr>
        <p:spPr/>
        <p:txBody>
          <a:bodyPr/>
          <a:lstStyle/>
          <a:p>
            <a:fld id="{BB530A9F-9490-40FF-A397-D8676CE1E6A5}" type="slidenum">
              <a:rPr lang="en-US" smtClean="0"/>
              <a:t>7</a:t>
            </a:fld>
            <a:endParaRPr lang="en-US"/>
          </a:p>
        </p:txBody>
      </p:sp>
    </p:spTree>
    <p:extLst>
      <p:ext uri="{BB962C8B-B14F-4D97-AF65-F5344CB8AC3E}">
        <p14:creationId xmlns:p14="http://schemas.microsoft.com/office/powerpoint/2010/main" val="6589100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none" dirty="0"/>
              <a:t>Make your entries easy to understand. While we do match judges with their preferred categories and areas of expertise, there will be judges of different knowledge levels.  Make sure to touch on the results terminology that everyone understands. </a:t>
            </a:r>
          </a:p>
          <a:p>
            <a:endParaRPr lang="en-US" u="none" dirty="0"/>
          </a:p>
          <a:p>
            <a:r>
              <a:rPr lang="en-US" b="1" u="none" dirty="0"/>
              <a:t>Marketing Results</a:t>
            </a:r>
          </a:p>
          <a:p>
            <a:r>
              <a:rPr lang="en-US" b="0" u="none" dirty="0"/>
              <a:t>Response rate, ROI, and brand awareness. Share click-rates, engagement rates, measurable results that demonstrate your success.</a:t>
            </a:r>
          </a:p>
          <a:p>
            <a:endParaRPr lang="en-US" b="0" u="none" dirty="0"/>
          </a:p>
          <a:p>
            <a:r>
              <a:rPr lang="en-US" b="1" u="none" dirty="0"/>
              <a:t>Operational Results</a:t>
            </a:r>
            <a:endParaRPr lang="en-US" u="none" dirty="0"/>
          </a:p>
          <a:p>
            <a:r>
              <a:rPr lang="en-US" u="none" dirty="0"/>
              <a:t>Show the number of appointments, the volume of patient flow, and patient satisfaction scores and comments are always great to share. </a:t>
            </a:r>
          </a:p>
          <a:p>
            <a:endParaRPr lang="en-US" u="none" dirty="0"/>
          </a:p>
          <a:p>
            <a:r>
              <a:rPr lang="en-US" b="1" u="none" dirty="0"/>
              <a:t>Strategic Results</a:t>
            </a:r>
          </a:p>
          <a:p>
            <a:r>
              <a:rPr lang="en-US" b="0" u="none" dirty="0"/>
              <a:t>Did sales increase? What this campaign profitable? Did </a:t>
            </a:r>
          </a:p>
          <a:p>
            <a:endParaRPr lang="en-US" u="none" dirty="0"/>
          </a:p>
          <a:p>
            <a:endParaRPr lang="en-US" u="none" dirty="0"/>
          </a:p>
          <a:p>
            <a:endParaRPr lang="en-US" u="none" dirty="0"/>
          </a:p>
        </p:txBody>
      </p:sp>
      <p:sp>
        <p:nvSpPr>
          <p:cNvPr id="4" name="Slide Number Placeholder 3"/>
          <p:cNvSpPr>
            <a:spLocks noGrp="1"/>
          </p:cNvSpPr>
          <p:nvPr>
            <p:ph type="sldNum" sz="quarter" idx="5"/>
          </p:nvPr>
        </p:nvSpPr>
        <p:spPr/>
        <p:txBody>
          <a:bodyPr/>
          <a:lstStyle/>
          <a:p>
            <a:fld id="{BB530A9F-9490-40FF-A397-D8676CE1E6A5}" type="slidenum">
              <a:rPr lang="en-US" smtClean="0"/>
              <a:t>8</a:t>
            </a:fld>
            <a:endParaRPr lang="en-US"/>
          </a:p>
        </p:txBody>
      </p:sp>
    </p:spTree>
    <p:extLst>
      <p:ext uri="{BB962C8B-B14F-4D97-AF65-F5344CB8AC3E}">
        <p14:creationId xmlns:p14="http://schemas.microsoft.com/office/powerpoint/2010/main" val="25816136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none" dirty="0"/>
              <a:t>Let’s review some frequently asked questions.</a:t>
            </a:r>
          </a:p>
          <a:p>
            <a:endParaRPr lang="en-US" u="none" dirty="0"/>
          </a:p>
          <a:p>
            <a:endParaRPr lang="en-US" u="none" dirty="0"/>
          </a:p>
          <a:p>
            <a:endParaRPr lang="en-US" u="none" dirty="0"/>
          </a:p>
          <a:p>
            <a:endParaRPr lang="en-US" u="none" dirty="0"/>
          </a:p>
        </p:txBody>
      </p:sp>
      <p:sp>
        <p:nvSpPr>
          <p:cNvPr id="4" name="Slide Number Placeholder 3"/>
          <p:cNvSpPr>
            <a:spLocks noGrp="1"/>
          </p:cNvSpPr>
          <p:nvPr>
            <p:ph type="sldNum" sz="quarter" idx="5"/>
          </p:nvPr>
        </p:nvSpPr>
        <p:spPr/>
        <p:txBody>
          <a:bodyPr/>
          <a:lstStyle/>
          <a:p>
            <a:fld id="{BB530A9F-9490-40FF-A397-D8676CE1E6A5}" type="slidenum">
              <a:rPr lang="en-US" smtClean="0"/>
              <a:t>9</a:t>
            </a:fld>
            <a:endParaRPr lang="en-US"/>
          </a:p>
        </p:txBody>
      </p:sp>
    </p:spTree>
    <p:extLst>
      <p:ext uri="{BB962C8B-B14F-4D97-AF65-F5344CB8AC3E}">
        <p14:creationId xmlns:p14="http://schemas.microsoft.com/office/powerpoint/2010/main" val="41520077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30EB9-1B01-418F-96EE-614BE6EE2AE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E6F9DA1-D775-417B-BB3F-24268EA9D7E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1B5FD2E-8C28-4ECE-966F-512FACD5D4EF}"/>
              </a:ext>
            </a:extLst>
          </p:cNvPr>
          <p:cNvSpPr>
            <a:spLocks noGrp="1"/>
          </p:cNvSpPr>
          <p:nvPr>
            <p:ph type="dt" sz="half" idx="10"/>
          </p:nvPr>
        </p:nvSpPr>
        <p:spPr/>
        <p:txBody>
          <a:bodyPr/>
          <a:lstStyle/>
          <a:p>
            <a:fld id="{D93D7BBE-5B28-4C0E-86C8-A70E203167B8}" type="datetimeFigureOut">
              <a:rPr lang="en-US" smtClean="0"/>
              <a:t>2/7/2023</a:t>
            </a:fld>
            <a:endParaRPr lang="en-US"/>
          </a:p>
        </p:txBody>
      </p:sp>
      <p:sp>
        <p:nvSpPr>
          <p:cNvPr id="5" name="Footer Placeholder 4">
            <a:extLst>
              <a:ext uri="{FF2B5EF4-FFF2-40B4-BE49-F238E27FC236}">
                <a16:creationId xmlns:a16="http://schemas.microsoft.com/office/drawing/2014/main" id="{40EA026E-930D-481E-A768-50A7F76746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63D6FE-D5F1-4584-B785-68A433F00FC9}"/>
              </a:ext>
            </a:extLst>
          </p:cNvPr>
          <p:cNvSpPr>
            <a:spLocks noGrp="1"/>
          </p:cNvSpPr>
          <p:nvPr>
            <p:ph type="sldNum" sz="quarter" idx="12"/>
          </p:nvPr>
        </p:nvSpPr>
        <p:spPr/>
        <p:txBody>
          <a:bodyPr/>
          <a:lstStyle/>
          <a:p>
            <a:fld id="{FC46EF41-A2A7-45C0-BB26-E240D280E485}" type="slidenum">
              <a:rPr lang="en-US" smtClean="0"/>
              <a:t>‹#›</a:t>
            </a:fld>
            <a:endParaRPr lang="en-US"/>
          </a:p>
        </p:txBody>
      </p:sp>
    </p:spTree>
    <p:extLst>
      <p:ext uri="{BB962C8B-B14F-4D97-AF65-F5344CB8AC3E}">
        <p14:creationId xmlns:p14="http://schemas.microsoft.com/office/powerpoint/2010/main" val="30146924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FD178-A2B8-4A7E-A9C3-3F3B2B9317E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05F2632-1F5E-43C3-93AE-0591B902E99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ED96AB-AFE1-48D1-BBDD-A1C7C9577BFD}"/>
              </a:ext>
            </a:extLst>
          </p:cNvPr>
          <p:cNvSpPr>
            <a:spLocks noGrp="1"/>
          </p:cNvSpPr>
          <p:nvPr>
            <p:ph type="dt" sz="half" idx="10"/>
          </p:nvPr>
        </p:nvSpPr>
        <p:spPr/>
        <p:txBody>
          <a:bodyPr/>
          <a:lstStyle/>
          <a:p>
            <a:fld id="{D93D7BBE-5B28-4C0E-86C8-A70E203167B8}" type="datetimeFigureOut">
              <a:rPr lang="en-US" smtClean="0"/>
              <a:t>2/7/2023</a:t>
            </a:fld>
            <a:endParaRPr lang="en-US"/>
          </a:p>
        </p:txBody>
      </p:sp>
      <p:sp>
        <p:nvSpPr>
          <p:cNvPr id="5" name="Footer Placeholder 4">
            <a:extLst>
              <a:ext uri="{FF2B5EF4-FFF2-40B4-BE49-F238E27FC236}">
                <a16:creationId xmlns:a16="http://schemas.microsoft.com/office/drawing/2014/main" id="{01BFB052-85E3-40F6-9C03-F82DBCAA63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286F6A-6A2C-4D33-ADAE-DA2929663B5F}"/>
              </a:ext>
            </a:extLst>
          </p:cNvPr>
          <p:cNvSpPr>
            <a:spLocks noGrp="1"/>
          </p:cNvSpPr>
          <p:nvPr>
            <p:ph type="sldNum" sz="quarter" idx="12"/>
          </p:nvPr>
        </p:nvSpPr>
        <p:spPr/>
        <p:txBody>
          <a:bodyPr/>
          <a:lstStyle/>
          <a:p>
            <a:fld id="{FC46EF41-A2A7-45C0-BB26-E240D280E485}" type="slidenum">
              <a:rPr lang="en-US" smtClean="0"/>
              <a:t>‹#›</a:t>
            </a:fld>
            <a:endParaRPr lang="en-US"/>
          </a:p>
        </p:txBody>
      </p:sp>
    </p:spTree>
    <p:extLst>
      <p:ext uri="{BB962C8B-B14F-4D97-AF65-F5344CB8AC3E}">
        <p14:creationId xmlns:p14="http://schemas.microsoft.com/office/powerpoint/2010/main" val="18703571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9873E77-09D0-4401-AFEE-44A6CE2EA02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4ABB68E-1553-47E1-A3BC-0E6CB635B8E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EDD957-F346-417D-BE9A-CADB617D68F2}"/>
              </a:ext>
            </a:extLst>
          </p:cNvPr>
          <p:cNvSpPr>
            <a:spLocks noGrp="1"/>
          </p:cNvSpPr>
          <p:nvPr>
            <p:ph type="dt" sz="half" idx="10"/>
          </p:nvPr>
        </p:nvSpPr>
        <p:spPr/>
        <p:txBody>
          <a:bodyPr/>
          <a:lstStyle/>
          <a:p>
            <a:fld id="{D93D7BBE-5B28-4C0E-86C8-A70E203167B8}" type="datetimeFigureOut">
              <a:rPr lang="en-US" smtClean="0"/>
              <a:t>2/7/2023</a:t>
            </a:fld>
            <a:endParaRPr lang="en-US"/>
          </a:p>
        </p:txBody>
      </p:sp>
      <p:sp>
        <p:nvSpPr>
          <p:cNvPr id="5" name="Footer Placeholder 4">
            <a:extLst>
              <a:ext uri="{FF2B5EF4-FFF2-40B4-BE49-F238E27FC236}">
                <a16:creationId xmlns:a16="http://schemas.microsoft.com/office/drawing/2014/main" id="{D855B1D4-EB20-4ED3-BDDF-2C0F572AD6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6D86E2-7D6A-4392-8EE1-FAA0AE9C8405}"/>
              </a:ext>
            </a:extLst>
          </p:cNvPr>
          <p:cNvSpPr>
            <a:spLocks noGrp="1"/>
          </p:cNvSpPr>
          <p:nvPr>
            <p:ph type="sldNum" sz="quarter" idx="12"/>
          </p:nvPr>
        </p:nvSpPr>
        <p:spPr/>
        <p:txBody>
          <a:bodyPr/>
          <a:lstStyle/>
          <a:p>
            <a:fld id="{FC46EF41-A2A7-45C0-BB26-E240D280E485}" type="slidenum">
              <a:rPr lang="en-US" smtClean="0"/>
              <a:t>‹#›</a:t>
            </a:fld>
            <a:endParaRPr lang="en-US"/>
          </a:p>
        </p:txBody>
      </p:sp>
    </p:spTree>
    <p:extLst>
      <p:ext uri="{BB962C8B-B14F-4D97-AF65-F5344CB8AC3E}">
        <p14:creationId xmlns:p14="http://schemas.microsoft.com/office/powerpoint/2010/main" val="1075008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8A9EB-4734-418D-91E8-3C04562032B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EE4E6E6-4262-4818-87C3-FB3EE3E10A2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50EE72-C656-4082-A5BB-68E2D4185781}"/>
              </a:ext>
            </a:extLst>
          </p:cNvPr>
          <p:cNvSpPr>
            <a:spLocks noGrp="1"/>
          </p:cNvSpPr>
          <p:nvPr>
            <p:ph type="dt" sz="half" idx="10"/>
          </p:nvPr>
        </p:nvSpPr>
        <p:spPr/>
        <p:txBody>
          <a:bodyPr/>
          <a:lstStyle/>
          <a:p>
            <a:fld id="{D93D7BBE-5B28-4C0E-86C8-A70E203167B8}" type="datetimeFigureOut">
              <a:rPr lang="en-US" smtClean="0"/>
              <a:t>2/7/2023</a:t>
            </a:fld>
            <a:endParaRPr lang="en-US"/>
          </a:p>
        </p:txBody>
      </p:sp>
      <p:sp>
        <p:nvSpPr>
          <p:cNvPr id="5" name="Footer Placeholder 4">
            <a:extLst>
              <a:ext uri="{FF2B5EF4-FFF2-40B4-BE49-F238E27FC236}">
                <a16:creationId xmlns:a16="http://schemas.microsoft.com/office/drawing/2014/main" id="{363FBF58-51C8-4FC7-9689-A491534729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C05A14-9951-4EF7-89DB-C32A947F7E2C}"/>
              </a:ext>
            </a:extLst>
          </p:cNvPr>
          <p:cNvSpPr>
            <a:spLocks noGrp="1"/>
          </p:cNvSpPr>
          <p:nvPr>
            <p:ph type="sldNum" sz="quarter" idx="12"/>
          </p:nvPr>
        </p:nvSpPr>
        <p:spPr/>
        <p:txBody>
          <a:bodyPr/>
          <a:lstStyle/>
          <a:p>
            <a:fld id="{FC46EF41-A2A7-45C0-BB26-E240D280E485}" type="slidenum">
              <a:rPr lang="en-US" smtClean="0"/>
              <a:t>‹#›</a:t>
            </a:fld>
            <a:endParaRPr lang="en-US"/>
          </a:p>
        </p:txBody>
      </p:sp>
    </p:spTree>
    <p:extLst>
      <p:ext uri="{BB962C8B-B14F-4D97-AF65-F5344CB8AC3E}">
        <p14:creationId xmlns:p14="http://schemas.microsoft.com/office/powerpoint/2010/main" val="39851955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497CA7-8916-4E7C-9760-19D8180CD5D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C1DFC37-35B2-4234-9C03-E0AE7876115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A8B0166-617C-4F4A-BDF9-D2D65D33D238}"/>
              </a:ext>
            </a:extLst>
          </p:cNvPr>
          <p:cNvSpPr>
            <a:spLocks noGrp="1"/>
          </p:cNvSpPr>
          <p:nvPr>
            <p:ph type="dt" sz="half" idx="10"/>
          </p:nvPr>
        </p:nvSpPr>
        <p:spPr/>
        <p:txBody>
          <a:bodyPr/>
          <a:lstStyle/>
          <a:p>
            <a:fld id="{D93D7BBE-5B28-4C0E-86C8-A70E203167B8}" type="datetimeFigureOut">
              <a:rPr lang="en-US" smtClean="0"/>
              <a:t>2/7/2023</a:t>
            </a:fld>
            <a:endParaRPr lang="en-US"/>
          </a:p>
        </p:txBody>
      </p:sp>
      <p:sp>
        <p:nvSpPr>
          <p:cNvPr id="5" name="Footer Placeholder 4">
            <a:extLst>
              <a:ext uri="{FF2B5EF4-FFF2-40B4-BE49-F238E27FC236}">
                <a16:creationId xmlns:a16="http://schemas.microsoft.com/office/drawing/2014/main" id="{C262ADF1-E843-4895-B259-852494A4A0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3A830D-0FCE-41BE-BD06-C7656CCEF34A}"/>
              </a:ext>
            </a:extLst>
          </p:cNvPr>
          <p:cNvSpPr>
            <a:spLocks noGrp="1"/>
          </p:cNvSpPr>
          <p:nvPr>
            <p:ph type="sldNum" sz="quarter" idx="12"/>
          </p:nvPr>
        </p:nvSpPr>
        <p:spPr/>
        <p:txBody>
          <a:bodyPr/>
          <a:lstStyle/>
          <a:p>
            <a:fld id="{FC46EF41-A2A7-45C0-BB26-E240D280E485}" type="slidenum">
              <a:rPr lang="en-US" smtClean="0"/>
              <a:t>‹#›</a:t>
            </a:fld>
            <a:endParaRPr lang="en-US"/>
          </a:p>
        </p:txBody>
      </p:sp>
    </p:spTree>
    <p:extLst>
      <p:ext uri="{BB962C8B-B14F-4D97-AF65-F5344CB8AC3E}">
        <p14:creationId xmlns:p14="http://schemas.microsoft.com/office/powerpoint/2010/main" val="622010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FE633-C0D6-446E-92D9-6F0BCC476EC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A3CCB6D-880A-4B08-88A0-239C0471D10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584D88D-458F-45B9-B1CD-E694A0984FD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CF8C04B-51D8-4F5B-8648-4DD0E5EB0986}"/>
              </a:ext>
            </a:extLst>
          </p:cNvPr>
          <p:cNvSpPr>
            <a:spLocks noGrp="1"/>
          </p:cNvSpPr>
          <p:nvPr>
            <p:ph type="dt" sz="half" idx="10"/>
          </p:nvPr>
        </p:nvSpPr>
        <p:spPr/>
        <p:txBody>
          <a:bodyPr/>
          <a:lstStyle/>
          <a:p>
            <a:fld id="{D93D7BBE-5B28-4C0E-86C8-A70E203167B8}" type="datetimeFigureOut">
              <a:rPr lang="en-US" smtClean="0"/>
              <a:t>2/7/2023</a:t>
            </a:fld>
            <a:endParaRPr lang="en-US"/>
          </a:p>
        </p:txBody>
      </p:sp>
      <p:sp>
        <p:nvSpPr>
          <p:cNvPr id="6" name="Footer Placeholder 5">
            <a:extLst>
              <a:ext uri="{FF2B5EF4-FFF2-40B4-BE49-F238E27FC236}">
                <a16:creationId xmlns:a16="http://schemas.microsoft.com/office/drawing/2014/main" id="{FDB37FC0-9EBE-4DC6-A4A1-F013B9D6053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F992AD5-2A69-4AB9-A2C2-89CB9DDD9833}"/>
              </a:ext>
            </a:extLst>
          </p:cNvPr>
          <p:cNvSpPr>
            <a:spLocks noGrp="1"/>
          </p:cNvSpPr>
          <p:nvPr>
            <p:ph type="sldNum" sz="quarter" idx="12"/>
          </p:nvPr>
        </p:nvSpPr>
        <p:spPr/>
        <p:txBody>
          <a:bodyPr/>
          <a:lstStyle/>
          <a:p>
            <a:fld id="{FC46EF41-A2A7-45C0-BB26-E240D280E485}" type="slidenum">
              <a:rPr lang="en-US" smtClean="0"/>
              <a:t>‹#›</a:t>
            </a:fld>
            <a:endParaRPr lang="en-US"/>
          </a:p>
        </p:txBody>
      </p:sp>
    </p:spTree>
    <p:extLst>
      <p:ext uri="{BB962C8B-B14F-4D97-AF65-F5344CB8AC3E}">
        <p14:creationId xmlns:p14="http://schemas.microsoft.com/office/powerpoint/2010/main" val="16622833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2BFCA-6DD4-4E69-A92C-B50BB339EC8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25F63F1-BA19-43CC-8C6F-4683DF3CAFF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C2426F8-2454-434D-869F-8F151CF6FAC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C16DD12-F116-47F1-B510-478E00DD0DB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EEA0C52-CD3B-4299-82A2-F26A3A58F8D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DE7536B-85B9-4FFA-B7E3-100304F754EC}"/>
              </a:ext>
            </a:extLst>
          </p:cNvPr>
          <p:cNvSpPr>
            <a:spLocks noGrp="1"/>
          </p:cNvSpPr>
          <p:nvPr>
            <p:ph type="dt" sz="half" idx="10"/>
          </p:nvPr>
        </p:nvSpPr>
        <p:spPr/>
        <p:txBody>
          <a:bodyPr/>
          <a:lstStyle/>
          <a:p>
            <a:fld id="{D93D7BBE-5B28-4C0E-86C8-A70E203167B8}" type="datetimeFigureOut">
              <a:rPr lang="en-US" smtClean="0"/>
              <a:t>2/7/2023</a:t>
            </a:fld>
            <a:endParaRPr lang="en-US"/>
          </a:p>
        </p:txBody>
      </p:sp>
      <p:sp>
        <p:nvSpPr>
          <p:cNvPr id="8" name="Footer Placeholder 7">
            <a:extLst>
              <a:ext uri="{FF2B5EF4-FFF2-40B4-BE49-F238E27FC236}">
                <a16:creationId xmlns:a16="http://schemas.microsoft.com/office/drawing/2014/main" id="{9043DA5A-0B08-4921-B43A-DEA65013FCE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909D8F8-F111-439C-894B-0A94D75E477A}"/>
              </a:ext>
            </a:extLst>
          </p:cNvPr>
          <p:cNvSpPr>
            <a:spLocks noGrp="1"/>
          </p:cNvSpPr>
          <p:nvPr>
            <p:ph type="sldNum" sz="quarter" idx="12"/>
          </p:nvPr>
        </p:nvSpPr>
        <p:spPr/>
        <p:txBody>
          <a:bodyPr/>
          <a:lstStyle/>
          <a:p>
            <a:fld id="{FC46EF41-A2A7-45C0-BB26-E240D280E485}" type="slidenum">
              <a:rPr lang="en-US" smtClean="0"/>
              <a:t>‹#›</a:t>
            </a:fld>
            <a:endParaRPr lang="en-US"/>
          </a:p>
        </p:txBody>
      </p:sp>
    </p:spTree>
    <p:extLst>
      <p:ext uri="{BB962C8B-B14F-4D97-AF65-F5344CB8AC3E}">
        <p14:creationId xmlns:p14="http://schemas.microsoft.com/office/powerpoint/2010/main" val="29621262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D1431-57CD-41D5-AB2D-A90B5F181D8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66E8D21-43DF-4D0F-BAA4-984BBDA3A3EB}"/>
              </a:ext>
            </a:extLst>
          </p:cNvPr>
          <p:cNvSpPr>
            <a:spLocks noGrp="1"/>
          </p:cNvSpPr>
          <p:nvPr>
            <p:ph type="dt" sz="half" idx="10"/>
          </p:nvPr>
        </p:nvSpPr>
        <p:spPr/>
        <p:txBody>
          <a:bodyPr/>
          <a:lstStyle/>
          <a:p>
            <a:fld id="{D93D7BBE-5B28-4C0E-86C8-A70E203167B8}" type="datetimeFigureOut">
              <a:rPr lang="en-US" smtClean="0"/>
              <a:t>2/7/2023</a:t>
            </a:fld>
            <a:endParaRPr lang="en-US"/>
          </a:p>
        </p:txBody>
      </p:sp>
      <p:sp>
        <p:nvSpPr>
          <p:cNvPr id="4" name="Footer Placeholder 3">
            <a:extLst>
              <a:ext uri="{FF2B5EF4-FFF2-40B4-BE49-F238E27FC236}">
                <a16:creationId xmlns:a16="http://schemas.microsoft.com/office/drawing/2014/main" id="{0140DE2B-44BE-4A44-AC82-6CBB3BDDB77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77392D6-E5FF-4B9E-92B8-0871D620F89F}"/>
              </a:ext>
            </a:extLst>
          </p:cNvPr>
          <p:cNvSpPr>
            <a:spLocks noGrp="1"/>
          </p:cNvSpPr>
          <p:nvPr>
            <p:ph type="sldNum" sz="quarter" idx="12"/>
          </p:nvPr>
        </p:nvSpPr>
        <p:spPr/>
        <p:txBody>
          <a:bodyPr/>
          <a:lstStyle/>
          <a:p>
            <a:fld id="{FC46EF41-A2A7-45C0-BB26-E240D280E485}" type="slidenum">
              <a:rPr lang="en-US" smtClean="0"/>
              <a:t>‹#›</a:t>
            </a:fld>
            <a:endParaRPr lang="en-US"/>
          </a:p>
        </p:txBody>
      </p:sp>
    </p:spTree>
    <p:extLst>
      <p:ext uri="{BB962C8B-B14F-4D97-AF65-F5344CB8AC3E}">
        <p14:creationId xmlns:p14="http://schemas.microsoft.com/office/powerpoint/2010/main" val="381114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A7BDC5F-0C8D-40E9-A93F-A2B0928517CB}"/>
              </a:ext>
            </a:extLst>
          </p:cNvPr>
          <p:cNvSpPr>
            <a:spLocks noGrp="1"/>
          </p:cNvSpPr>
          <p:nvPr>
            <p:ph type="dt" sz="half" idx="10"/>
          </p:nvPr>
        </p:nvSpPr>
        <p:spPr/>
        <p:txBody>
          <a:bodyPr/>
          <a:lstStyle/>
          <a:p>
            <a:fld id="{D93D7BBE-5B28-4C0E-86C8-A70E203167B8}" type="datetimeFigureOut">
              <a:rPr lang="en-US" smtClean="0"/>
              <a:t>2/7/2023</a:t>
            </a:fld>
            <a:endParaRPr lang="en-US"/>
          </a:p>
        </p:txBody>
      </p:sp>
      <p:sp>
        <p:nvSpPr>
          <p:cNvPr id="3" name="Footer Placeholder 2">
            <a:extLst>
              <a:ext uri="{FF2B5EF4-FFF2-40B4-BE49-F238E27FC236}">
                <a16:creationId xmlns:a16="http://schemas.microsoft.com/office/drawing/2014/main" id="{32500411-5F33-4163-BD2E-C3DFC9447E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01F31F6-2315-45E1-B1CC-12D7D37484FA}"/>
              </a:ext>
            </a:extLst>
          </p:cNvPr>
          <p:cNvSpPr>
            <a:spLocks noGrp="1"/>
          </p:cNvSpPr>
          <p:nvPr>
            <p:ph type="sldNum" sz="quarter" idx="12"/>
          </p:nvPr>
        </p:nvSpPr>
        <p:spPr/>
        <p:txBody>
          <a:bodyPr/>
          <a:lstStyle/>
          <a:p>
            <a:fld id="{FC46EF41-A2A7-45C0-BB26-E240D280E485}" type="slidenum">
              <a:rPr lang="en-US" smtClean="0"/>
              <a:t>‹#›</a:t>
            </a:fld>
            <a:endParaRPr lang="en-US"/>
          </a:p>
        </p:txBody>
      </p:sp>
    </p:spTree>
    <p:extLst>
      <p:ext uri="{BB962C8B-B14F-4D97-AF65-F5344CB8AC3E}">
        <p14:creationId xmlns:p14="http://schemas.microsoft.com/office/powerpoint/2010/main" val="828183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D08AF-4030-4E4E-BAF0-4AF6400F9C6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F5AD127-F78A-4C94-9B52-A968DBBFC40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2E2E4C8-91BA-47E9-8342-63182C9C80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892513-F1D3-4179-B1E7-5ADACE9AE078}"/>
              </a:ext>
            </a:extLst>
          </p:cNvPr>
          <p:cNvSpPr>
            <a:spLocks noGrp="1"/>
          </p:cNvSpPr>
          <p:nvPr>
            <p:ph type="dt" sz="half" idx="10"/>
          </p:nvPr>
        </p:nvSpPr>
        <p:spPr/>
        <p:txBody>
          <a:bodyPr/>
          <a:lstStyle/>
          <a:p>
            <a:fld id="{D93D7BBE-5B28-4C0E-86C8-A70E203167B8}" type="datetimeFigureOut">
              <a:rPr lang="en-US" smtClean="0"/>
              <a:t>2/7/2023</a:t>
            </a:fld>
            <a:endParaRPr lang="en-US"/>
          </a:p>
        </p:txBody>
      </p:sp>
      <p:sp>
        <p:nvSpPr>
          <p:cNvPr id="6" name="Footer Placeholder 5">
            <a:extLst>
              <a:ext uri="{FF2B5EF4-FFF2-40B4-BE49-F238E27FC236}">
                <a16:creationId xmlns:a16="http://schemas.microsoft.com/office/drawing/2014/main" id="{C0EE7E06-7E51-4424-BB2C-D6054EF14D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17DA164-A00A-4F42-B960-FB80A6FB5778}"/>
              </a:ext>
            </a:extLst>
          </p:cNvPr>
          <p:cNvSpPr>
            <a:spLocks noGrp="1"/>
          </p:cNvSpPr>
          <p:nvPr>
            <p:ph type="sldNum" sz="quarter" idx="12"/>
          </p:nvPr>
        </p:nvSpPr>
        <p:spPr/>
        <p:txBody>
          <a:bodyPr/>
          <a:lstStyle/>
          <a:p>
            <a:fld id="{FC46EF41-A2A7-45C0-BB26-E240D280E485}" type="slidenum">
              <a:rPr lang="en-US" smtClean="0"/>
              <a:t>‹#›</a:t>
            </a:fld>
            <a:endParaRPr lang="en-US"/>
          </a:p>
        </p:txBody>
      </p:sp>
    </p:spTree>
    <p:extLst>
      <p:ext uri="{BB962C8B-B14F-4D97-AF65-F5344CB8AC3E}">
        <p14:creationId xmlns:p14="http://schemas.microsoft.com/office/powerpoint/2010/main" val="8149479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765AA-DD43-4FDC-8592-324884F48AD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AFB4483-A0B7-4C90-8244-C07339BAD25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96EA89A-06BC-49F4-916F-922BC1C0C0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DBDD643-E9CA-44FE-B6C3-B3F4882B2EF4}"/>
              </a:ext>
            </a:extLst>
          </p:cNvPr>
          <p:cNvSpPr>
            <a:spLocks noGrp="1"/>
          </p:cNvSpPr>
          <p:nvPr>
            <p:ph type="dt" sz="half" idx="10"/>
          </p:nvPr>
        </p:nvSpPr>
        <p:spPr/>
        <p:txBody>
          <a:bodyPr/>
          <a:lstStyle/>
          <a:p>
            <a:fld id="{D93D7BBE-5B28-4C0E-86C8-A70E203167B8}" type="datetimeFigureOut">
              <a:rPr lang="en-US" smtClean="0"/>
              <a:t>2/7/2023</a:t>
            </a:fld>
            <a:endParaRPr lang="en-US"/>
          </a:p>
        </p:txBody>
      </p:sp>
      <p:sp>
        <p:nvSpPr>
          <p:cNvPr id="6" name="Footer Placeholder 5">
            <a:extLst>
              <a:ext uri="{FF2B5EF4-FFF2-40B4-BE49-F238E27FC236}">
                <a16:creationId xmlns:a16="http://schemas.microsoft.com/office/drawing/2014/main" id="{BFBAB2F5-537E-4FD1-85AF-0D6123B5F45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C8A36FE-3DBF-4728-BEBE-03A0DC6F0393}"/>
              </a:ext>
            </a:extLst>
          </p:cNvPr>
          <p:cNvSpPr>
            <a:spLocks noGrp="1"/>
          </p:cNvSpPr>
          <p:nvPr>
            <p:ph type="sldNum" sz="quarter" idx="12"/>
          </p:nvPr>
        </p:nvSpPr>
        <p:spPr/>
        <p:txBody>
          <a:bodyPr/>
          <a:lstStyle/>
          <a:p>
            <a:fld id="{FC46EF41-A2A7-45C0-BB26-E240D280E485}" type="slidenum">
              <a:rPr lang="en-US" smtClean="0"/>
              <a:t>‹#›</a:t>
            </a:fld>
            <a:endParaRPr lang="en-US"/>
          </a:p>
        </p:txBody>
      </p:sp>
    </p:spTree>
    <p:extLst>
      <p:ext uri="{BB962C8B-B14F-4D97-AF65-F5344CB8AC3E}">
        <p14:creationId xmlns:p14="http://schemas.microsoft.com/office/powerpoint/2010/main" val="2795070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D1B9EAF-252E-4929-8159-BECF8368E42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B4339D1-2A55-4BCB-992D-EDF6BAC8B96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E78A88-B390-4EC2-A7FF-B8B61C16B5E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3D7BBE-5B28-4C0E-86C8-A70E203167B8}" type="datetimeFigureOut">
              <a:rPr lang="en-US" smtClean="0"/>
              <a:t>2/7/2023</a:t>
            </a:fld>
            <a:endParaRPr lang="en-US"/>
          </a:p>
        </p:txBody>
      </p:sp>
      <p:sp>
        <p:nvSpPr>
          <p:cNvPr id="5" name="Footer Placeholder 4">
            <a:extLst>
              <a:ext uri="{FF2B5EF4-FFF2-40B4-BE49-F238E27FC236}">
                <a16:creationId xmlns:a16="http://schemas.microsoft.com/office/drawing/2014/main" id="{3B89E8EA-F36E-4036-8438-8968F43F120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3E29DFC-837D-421A-B0F3-74E4144E3E3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46EF41-A2A7-45C0-BB26-E240D280E485}" type="slidenum">
              <a:rPr lang="en-US" smtClean="0"/>
              <a:t>‹#›</a:t>
            </a:fld>
            <a:endParaRPr lang="en-US"/>
          </a:p>
        </p:txBody>
      </p:sp>
    </p:spTree>
    <p:extLst>
      <p:ext uri="{BB962C8B-B14F-4D97-AF65-F5344CB8AC3E}">
        <p14:creationId xmlns:p14="http://schemas.microsoft.com/office/powerpoint/2010/main" val="29328547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6BC45-C225-4164-B66B-5DBA891623AD}"/>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A72B2EE8-7F5E-4BDA-9CFA-614DC32490E8}"/>
              </a:ext>
            </a:extLst>
          </p:cNvPr>
          <p:cNvSpPr>
            <a:spLocks noGrp="1"/>
          </p:cNvSpPr>
          <p:nvPr>
            <p:ph type="subTitle" idx="1"/>
          </p:nvPr>
        </p:nvSpPr>
        <p:spPr/>
        <p:txBody>
          <a:bodyPr/>
          <a:lstStyle/>
          <a:p>
            <a:endParaRPr lang="en-US"/>
          </a:p>
        </p:txBody>
      </p:sp>
      <p:pic>
        <p:nvPicPr>
          <p:cNvPr id="6" name="Picture 5" descr="Logo, company name&#10;&#10;Description automatically generated">
            <a:extLst>
              <a:ext uri="{FF2B5EF4-FFF2-40B4-BE49-F238E27FC236}">
                <a16:creationId xmlns:a16="http://schemas.microsoft.com/office/drawing/2014/main" id="{F10F9FBC-5EBE-864C-CE65-3271D05E14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0101460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118261A-28C4-428E-8EED-4514BAB886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3861511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74262A5-8C1F-40DE-8F79-776202D4B2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5371011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al user interface, text, application, email&#10;&#10;Description automatically generated">
            <a:extLst>
              <a:ext uri="{FF2B5EF4-FFF2-40B4-BE49-F238E27FC236}">
                <a16:creationId xmlns:a16="http://schemas.microsoft.com/office/drawing/2014/main" id="{5B5C9DC4-6366-5AE6-4021-1282084167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8089630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ext, application&#10;&#10;Description automatically generated">
            <a:extLst>
              <a:ext uri="{FF2B5EF4-FFF2-40B4-BE49-F238E27FC236}">
                <a16:creationId xmlns:a16="http://schemas.microsoft.com/office/drawing/2014/main" id="{DA4CB086-7B7D-3422-C687-69048D31DB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9310678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CA10574-B213-48AE-B95A-83107FFD0D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8262898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shape&#10;&#10;Description automatically generated">
            <a:extLst>
              <a:ext uri="{FF2B5EF4-FFF2-40B4-BE49-F238E27FC236}">
                <a16:creationId xmlns:a16="http://schemas.microsoft.com/office/drawing/2014/main" id="{64DF1B49-8B7D-6F91-F101-C3C6EFF7B6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725444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funnel chart&#10;&#10;Description automatically generated">
            <a:extLst>
              <a:ext uri="{FF2B5EF4-FFF2-40B4-BE49-F238E27FC236}">
                <a16:creationId xmlns:a16="http://schemas.microsoft.com/office/drawing/2014/main" id="{8FE6F978-41E9-F823-C3A5-E408FBF8F0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7414003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ext, letter&#10;&#10;Description automatically generated">
            <a:extLst>
              <a:ext uri="{FF2B5EF4-FFF2-40B4-BE49-F238E27FC236}">
                <a16:creationId xmlns:a16="http://schemas.microsoft.com/office/drawing/2014/main" id="{794404BE-8EF2-206A-5FCA-7DB22F1108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9426289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8F1BBAD-E6C8-4371-9678-829CD9C8E1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2664463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Diagram&#10;&#10;Description automatically generated">
            <a:extLst>
              <a:ext uri="{FF2B5EF4-FFF2-40B4-BE49-F238E27FC236}">
                <a16:creationId xmlns:a16="http://schemas.microsoft.com/office/drawing/2014/main" id="{9D047BBB-2D2A-66FA-E4C5-34810D20CD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8125008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 letter&#10;&#10;Description automatically generated">
            <a:extLst>
              <a:ext uri="{FF2B5EF4-FFF2-40B4-BE49-F238E27FC236}">
                <a16:creationId xmlns:a16="http://schemas.microsoft.com/office/drawing/2014/main" id="{564D4469-062A-58B1-70C8-CF688F283E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200644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43B2489-276D-45FA-B71A-922FD4C244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1855132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71FC08A-A9C4-43F9-9A7A-FC4BD290D1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7291351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BE87700-BFEC-422A-8665-ADAA50DEE9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3233037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47783FF-5A80-40C9-AA83-FD209A7251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9125746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45E0202-A837-4D7B-AAF1-C40DA0EF94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5217619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 company name&#10;&#10;Description automatically generated">
            <a:extLst>
              <a:ext uri="{FF2B5EF4-FFF2-40B4-BE49-F238E27FC236}">
                <a16:creationId xmlns:a16="http://schemas.microsoft.com/office/drawing/2014/main" id="{B21D6BAF-D966-BB3F-852A-9127F43DFD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0177489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1487</TotalTime>
  <Words>1584</Words>
  <Application>Microsoft Office PowerPoint</Application>
  <PresentationFormat>Widescreen</PresentationFormat>
  <Paragraphs>109</Paragraphs>
  <Slides>18</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Calibri Light</vt:lpstr>
      <vt:lpstr>CenturyGothic</vt:lpstr>
      <vt:lpstr>CenturyGothic-BoldItalic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Mckenna Setup</dc:creator>
  <cp:lastModifiedBy>Michaela Sawicki</cp:lastModifiedBy>
  <cp:revision>18</cp:revision>
  <dcterms:created xsi:type="dcterms:W3CDTF">2021-11-30T19:37:53Z</dcterms:created>
  <dcterms:modified xsi:type="dcterms:W3CDTF">2023-02-07T18:18:38Z</dcterms:modified>
</cp:coreProperties>
</file>